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2020&#54217;&#44032;\&#48372;&#44256;&#49436;\&#44036;&#54840;&#54617;&#44284;%20%20PO%20&#54217;&#44032;%20&#52404;&#44228;04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2020&#54217;&#44032;\&#48372;&#44256;&#49436;\&#44036;&#54840;&#54617;&#44284;%20%20PO%20&#54217;&#44032;%20&#52404;&#44228;04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'평가요소(교과비교과)'!$B$115</c:f>
              <c:strCache>
                <c:ptCount val="1"/>
                <c:pt idx="0">
                  <c:v>비율(%)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pattFill prst="dkHorz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451-42B4-99AE-AA47634D5976}"/>
              </c:ext>
            </c:extLst>
          </c:dPt>
          <c:dPt>
            <c:idx val="2"/>
            <c:invertIfNegative val="0"/>
            <c:bubble3D val="0"/>
            <c:spPr>
              <a:pattFill prst="pct75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451-42B4-99AE-AA47634D5976}"/>
              </c:ext>
            </c:extLst>
          </c:dPt>
          <c:dPt>
            <c:idx val="3"/>
            <c:invertIfNegative val="0"/>
            <c:bubble3D val="0"/>
            <c:spPr>
              <a:pattFill prst="wdDn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451-42B4-99AE-AA47634D5976}"/>
              </c:ext>
            </c:extLst>
          </c:dPt>
          <c:cat>
            <c:strRef>
              <c:f>'평가요소(교과비교과)'!$C$114:$F$114</c:f>
              <c:strCache>
                <c:ptCount val="4"/>
                <c:pt idx="0">
                  <c:v>1학년</c:v>
                </c:pt>
                <c:pt idx="1">
                  <c:v>2학년</c:v>
                </c:pt>
                <c:pt idx="2">
                  <c:v>3학년</c:v>
                </c:pt>
                <c:pt idx="3">
                  <c:v>4학년</c:v>
                </c:pt>
              </c:strCache>
            </c:strRef>
          </c:cat>
          <c:val>
            <c:numRef>
              <c:f>'평가요소(교과비교과)'!$C$115:$F$115</c:f>
              <c:numCache>
                <c:formatCode>0%</c:formatCode>
                <c:ptCount val="4"/>
                <c:pt idx="0">
                  <c:v>0.06</c:v>
                </c:pt>
                <c:pt idx="1">
                  <c:v>0.15218684915203809</c:v>
                </c:pt>
                <c:pt idx="2">
                  <c:v>0.33011008628384408</c:v>
                </c:pt>
                <c:pt idx="3">
                  <c:v>0.46370127938113659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51-42B4-99AE-AA47634D59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82665984"/>
        <c:axId val="882661408"/>
      </c:barChart>
      <c:catAx>
        <c:axId val="882665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82661408"/>
        <c:crosses val="autoZero"/>
        <c:auto val="1"/>
        <c:lblAlgn val="ctr"/>
        <c:lblOffset val="100"/>
        <c:noMultiLvlLbl val="0"/>
      </c:catAx>
      <c:valAx>
        <c:axId val="882661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8266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'평가요소(교과비교과)'!$C$98</c:f>
              <c:strCache>
                <c:ptCount val="1"/>
                <c:pt idx="0">
                  <c:v>1학년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'평가요소(교과비교과)'!$B$99:$B$107</c:f>
              <c:strCache>
                <c:ptCount val="9"/>
                <c:pt idx="0">
                  <c:v>PO 1</c:v>
                </c:pt>
                <c:pt idx="1">
                  <c:v>PO 2</c:v>
                </c:pt>
                <c:pt idx="2">
                  <c:v>PO 3</c:v>
                </c:pt>
                <c:pt idx="3">
                  <c:v>PO 4</c:v>
                </c:pt>
                <c:pt idx="4">
                  <c:v>PO 5</c:v>
                </c:pt>
                <c:pt idx="5">
                  <c:v>PO 6</c:v>
                </c:pt>
                <c:pt idx="6">
                  <c:v>PO 7</c:v>
                </c:pt>
                <c:pt idx="7">
                  <c:v>PO 8</c:v>
                </c:pt>
                <c:pt idx="8">
                  <c:v>PO 9</c:v>
                </c:pt>
              </c:strCache>
            </c:strRef>
          </c:cat>
          <c:val>
            <c:numRef>
              <c:f>'평가요소(교과비교과)'!$C$99:$C$107</c:f>
              <c:numCache>
                <c:formatCode>_(* #,##0_);_(* \(#,##0\);_(* "-"_);_(@_)</c:formatCode>
                <c:ptCount val="9"/>
                <c:pt idx="0">
                  <c:v>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3A-4C3D-AFE0-BBCF25B4DC0B}"/>
            </c:ext>
          </c:extLst>
        </c:ser>
        <c:ser>
          <c:idx val="1"/>
          <c:order val="1"/>
          <c:tx>
            <c:strRef>
              <c:f>'평가요소(교과비교과)'!$D$98</c:f>
              <c:strCache>
                <c:ptCount val="1"/>
                <c:pt idx="0">
                  <c:v>2학년</c:v>
                </c:pt>
              </c:strCache>
            </c:strRef>
          </c:tx>
          <c:spPr>
            <a:pattFill prst="dkHorz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'평가요소(교과비교과)'!$B$99:$B$107</c:f>
              <c:strCache>
                <c:ptCount val="9"/>
                <c:pt idx="0">
                  <c:v>PO 1</c:v>
                </c:pt>
                <c:pt idx="1">
                  <c:v>PO 2</c:v>
                </c:pt>
                <c:pt idx="2">
                  <c:v>PO 3</c:v>
                </c:pt>
                <c:pt idx="3">
                  <c:v>PO 4</c:v>
                </c:pt>
                <c:pt idx="4">
                  <c:v>PO 5</c:v>
                </c:pt>
                <c:pt idx="5">
                  <c:v>PO 6</c:v>
                </c:pt>
                <c:pt idx="6">
                  <c:v>PO 7</c:v>
                </c:pt>
                <c:pt idx="7">
                  <c:v>PO 8</c:v>
                </c:pt>
                <c:pt idx="8">
                  <c:v>PO 9</c:v>
                </c:pt>
              </c:strCache>
            </c:strRef>
          </c:cat>
          <c:val>
            <c:numRef>
              <c:f>'평가요소(교과비교과)'!$D$99:$D$107</c:f>
              <c:numCache>
                <c:formatCode>_(* #,##0_);_(* \(#,##0\);_(* "-"_);_(@_)</c:formatCode>
                <c:ptCount val="9"/>
                <c:pt idx="0">
                  <c:v>363</c:v>
                </c:pt>
                <c:pt idx="1">
                  <c:v>264</c:v>
                </c:pt>
                <c:pt idx="2">
                  <c:v>99</c:v>
                </c:pt>
                <c:pt idx="4">
                  <c:v>99</c:v>
                </c:pt>
                <c:pt idx="6">
                  <c:v>99</c:v>
                </c:pt>
                <c:pt idx="8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3A-4C3D-AFE0-BBCF25B4DC0B}"/>
            </c:ext>
          </c:extLst>
        </c:ser>
        <c:ser>
          <c:idx val="2"/>
          <c:order val="2"/>
          <c:tx>
            <c:strRef>
              <c:f>'평가요소(교과비교과)'!$E$98</c:f>
              <c:strCache>
                <c:ptCount val="1"/>
                <c:pt idx="0">
                  <c:v>3학년</c:v>
                </c:pt>
              </c:strCache>
            </c:strRef>
          </c:tx>
          <c:spPr>
            <a:pattFill prst="pct75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'평가요소(교과비교과)'!$B$99:$B$107</c:f>
              <c:strCache>
                <c:ptCount val="9"/>
                <c:pt idx="0">
                  <c:v>PO 1</c:v>
                </c:pt>
                <c:pt idx="1">
                  <c:v>PO 2</c:v>
                </c:pt>
                <c:pt idx="2">
                  <c:v>PO 3</c:v>
                </c:pt>
                <c:pt idx="3">
                  <c:v>PO 4</c:v>
                </c:pt>
                <c:pt idx="4">
                  <c:v>PO 5</c:v>
                </c:pt>
                <c:pt idx="5">
                  <c:v>PO 6</c:v>
                </c:pt>
                <c:pt idx="6">
                  <c:v>PO 7</c:v>
                </c:pt>
                <c:pt idx="7">
                  <c:v>PO 8</c:v>
                </c:pt>
                <c:pt idx="8">
                  <c:v>PO 9</c:v>
                </c:pt>
              </c:strCache>
            </c:strRef>
          </c:cat>
          <c:val>
            <c:numRef>
              <c:f>'평가요소(교과비교과)'!$E$99:$E$107</c:f>
              <c:numCache>
                <c:formatCode>_(* #,##0_);_(* \(#,##0\);_(* "-"_);_(@_)</c:formatCode>
                <c:ptCount val="9"/>
                <c:pt idx="0">
                  <c:v>464</c:v>
                </c:pt>
                <c:pt idx="1">
                  <c:v>750</c:v>
                </c:pt>
                <c:pt idx="2">
                  <c:v>356</c:v>
                </c:pt>
                <c:pt idx="4">
                  <c:v>66</c:v>
                </c:pt>
                <c:pt idx="5">
                  <c:v>242</c:v>
                </c:pt>
                <c:pt idx="7">
                  <c:v>99</c:v>
                </c:pt>
                <c:pt idx="8">
                  <c:v>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3A-4C3D-AFE0-BBCF25B4DC0B}"/>
            </c:ext>
          </c:extLst>
        </c:ser>
        <c:ser>
          <c:idx val="3"/>
          <c:order val="3"/>
          <c:tx>
            <c:strRef>
              <c:f>'평가요소(교과비교과)'!$F$98</c:f>
              <c:strCache>
                <c:ptCount val="1"/>
                <c:pt idx="0">
                  <c:v>4학년</c:v>
                </c:pt>
              </c:strCache>
            </c:strRef>
          </c:tx>
          <c:spPr>
            <a:pattFill prst="wdDn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'평가요소(교과비교과)'!$B$99:$B$107</c:f>
              <c:strCache>
                <c:ptCount val="9"/>
                <c:pt idx="0">
                  <c:v>PO 1</c:v>
                </c:pt>
                <c:pt idx="1">
                  <c:v>PO 2</c:v>
                </c:pt>
                <c:pt idx="2">
                  <c:v>PO 3</c:v>
                </c:pt>
                <c:pt idx="3">
                  <c:v>PO 4</c:v>
                </c:pt>
                <c:pt idx="4">
                  <c:v>PO 5</c:v>
                </c:pt>
                <c:pt idx="5">
                  <c:v>PO 6</c:v>
                </c:pt>
                <c:pt idx="6">
                  <c:v>PO 7</c:v>
                </c:pt>
                <c:pt idx="7">
                  <c:v>PO 8</c:v>
                </c:pt>
                <c:pt idx="8">
                  <c:v>PO 9</c:v>
                </c:pt>
              </c:strCache>
            </c:strRef>
          </c:cat>
          <c:val>
            <c:numRef>
              <c:f>'평가요소(교과비교과)'!$F$99:$F$107</c:f>
              <c:numCache>
                <c:formatCode>_(* #,##0_);_(* \(#,##0\);_(* "-"_);_(@_)</c:formatCode>
                <c:ptCount val="9"/>
                <c:pt idx="0">
                  <c:v>531</c:v>
                </c:pt>
                <c:pt idx="1">
                  <c:v>969</c:v>
                </c:pt>
                <c:pt idx="2">
                  <c:v>242</c:v>
                </c:pt>
                <c:pt idx="3">
                  <c:v>407</c:v>
                </c:pt>
                <c:pt idx="4">
                  <c:v>242</c:v>
                </c:pt>
                <c:pt idx="5">
                  <c:v>242</c:v>
                </c:pt>
                <c:pt idx="6">
                  <c:v>99</c:v>
                </c:pt>
                <c:pt idx="7">
                  <c:v>242</c:v>
                </c:pt>
                <c:pt idx="8">
                  <c:v>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3A-4C3D-AFE0-BBCF25B4D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7705872"/>
        <c:axId val="1057699632"/>
      </c:barChart>
      <c:catAx>
        <c:axId val="105770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057699632"/>
        <c:crosses val="autoZero"/>
        <c:auto val="1"/>
        <c:lblAlgn val="ctr"/>
        <c:lblOffset val="100"/>
        <c:noMultiLvlLbl val="0"/>
      </c:catAx>
      <c:valAx>
        <c:axId val="10576996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057705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194278863180457"/>
          <c:y val="0.88478316570139226"/>
          <c:w val="0.47150918635170602"/>
          <c:h val="0.11516258384368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3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109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89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1419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782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853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738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431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148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51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632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5656C-6AFC-493B-BDD9-693312E796F5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F858F-ECFD-4297-842D-26112BB51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0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프로그램 학습성과 평가 결과</a:t>
            </a:r>
            <a:r>
              <a:rPr lang="en-US" altLang="ko-KR" sz="3600" smtClean="0"/>
              <a:t/>
            </a:r>
            <a:br>
              <a:rPr lang="en-US" altLang="ko-KR" sz="3600" smtClean="0"/>
            </a:br>
            <a:r>
              <a:rPr lang="en-US" altLang="ko-KR" sz="3600" smtClean="0"/>
              <a:t>(2018, 2019)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동양대학교</a:t>
            </a:r>
            <a:r>
              <a:rPr lang="ko-KR" altLang="en-US" dirty="0" smtClean="0"/>
              <a:t> 간호학과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5615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그룹 29"/>
          <p:cNvGrpSpPr/>
          <p:nvPr/>
        </p:nvGrpSpPr>
        <p:grpSpPr>
          <a:xfrm>
            <a:off x="1796412" y="1052736"/>
            <a:ext cx="8260028" cy="5180306"/>
            <a:chOff x="272412" y="1052736"/>
            <a:chExt cx="8260028" cy="5180306"/>
          </a:xfrm>
        </p:grpSpPr>
        <p:cxnSp>
          <p:nvCxnSpPr>
            <p:cNvPr id="9" name="꺾인 연결선 8"/>
            <p:cNvCxnSpPr>
              <a:stCxn id="38" idx="1"/>
            </p:cNvCxnSpPr>
            <p:nvPr/>
          </p:nvCxnSpPr>
          <p:spPr>
            <a:xfrm rot="10800000">
              <a:off x="783214" y="2472251"/>
              <a:ext cx="527244" cy="2301915"/>
            </a:xfrm>
            <a:prstGeom prst="bentConnector2">
              <a:avLst/>
            </a:prstGeom>
            <a:ln w="225425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직사각형 1"/>
            <p:cNvSpPr/>
            <p:nvPr/>
          </p:nvSpPr>
          <p:spPr>
            <a:xfrm>
              <a:off x="1629044" y="1052736"/>
              <a:ext cx="1897065" cy="79208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/>
                <a:t>교과목 </a:t>
              </a:r>
              <a:endParaRPr lang="en-US" altLang="ko-KR" sz="1200" b="1" dirty="0"/>
            </a:p>
            <a:p>
              <a:pPr algn="ctr"/>
              <a:r>
                <a:rPr lang="ko-KR" altLang="en-US" sz="1200" b="1" dirty="0"/>
                <a:t>학사 </a:t>
              </a:r>
              <a:r>
                <a:rPr lang="en-US" altLang="ko-KR" sz="1200" b="1" dirty="0"/>
                <a:t>DB</a:t>
              </a:r>
            </a:p>
            <a:p>
              <a:pPr algn="ctr"/>
              <a:r>
                <a:rPr lang="en-US" altLang="ko-KR" sz="1050" b="1" spc="-150" dirty="0"/>
                <a:t>(</a:t>
              </a:r>
              <a:r>
                <a:rPr lang="ko-KR" altLang="en-US" sz="1050" b="1" spc="-150" dirty="0"/>
                <a:t>학적부</a:t>
              </a:r>
              <a:r>
                <a:rPr lang="en-US" altLang="ko-KR" sz="1050" b="1" spc="-150" dirty="0"/>
                <a:t>,</a:t>
              </a:r>
              <a:r>
                <a:rPr lang="ko-KR" altLang="en-US" sz="1050" b="1" spc="-150" dirty="0"/>
                <a:t>수강신청</a:t>
              </a:r>
              <a:r>
                <a:rPr lang="en-US" altLang="ko-KR" sz="1050" b="1" spc="-150" dirty="0"/>
                <a:t>,</a:t>
              </a:r>
              <a:r>
                <a:rPr lang="ko-KR" altLang="en-US" sz="1050" b="1" spc="-150" dirty="0"/>
                <a:t>성적 등</a:t>
              </a:r>
              <a:r>
                <a:rPr lang="en-US" altLang="ko-KR" sz="1050" b="1" spc="-150" dirty="0"/>
                <a:t>)</a:t>
              </a:r>
              <a:endParaRPr lang="ko-KR" altLang="en-US" sz="1050" b="1" spc="-150" dirty="0"/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1623051" y="1951385"/>
              <a:ext cx="1897065" cy="79208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/>
                <a:t>교과 외 활동</a:t>
              </a:r>
              <a:endParaRPr lang="ko-KR" altLang="en-US" sz="1050" b="1" dirty="0"/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6948265" y="1052736"/>
              <a:ext cx="1584175" cy="16327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u="sng" dirty="0">
                  <a:solidFill>
                    <a:schemeClr val="tx1"/>
                  </a:solidFill>
                </a:rPr>
                <a:t>SN-POEMS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ko-KR" sz="1100" dirty="0">
                  <a:solidFill>
                    <a:schemeClr val="tx1"/>
                  </a:solidFill>
                </a:rPr>
                <a:t>SUNBI Nurse 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ko-KR" sz="1100" dirty="0">
                  <a:solidFill>
                    <a:schemeClr val="tx1"/>
                  </a:solidFill>
                </a:rPr>
                <a:t>Program Outcome Evaluation &amp;  Management System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" name="오른쪽 화살표 5"/>
            <p:cNvSpPr/>
            <p:nvPr/>
          </p:nvSpPr>
          <p:spPr>
            <a:xfrm>
              <a:off x="5516026" y="1276776"/>
              <a:ext cx="1324461" cy="568048"/>
            </a:xfrm>
            <a:prstGeom prst="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dirty="0">
                  <a:solidFill>
                    <a:srgbClr val="020406"/>
                  </a:solidFill>
                </a:rPr>
                <a:t>PO</a:t>
              </a:r>
              <a:r>
                <a:rPr lang="ko-KR" altLang="en-US" sz="1100" b="1" dirty="0">
                  <a:solidFill>
                    <a:srgbClr val="020406"/>
                  </a:solidFill>
                </a:rPr>
                <a:t>테이블 구성</a:t>
              </a:r>
            </a:p>
          </p:txBody>
        </p:sp>
        <p:sp>
          <p:nvSpPr>
            <p:cNvPr id="13" name="줄무늬가 있는 오른쪽 화살표 12"/>
            <p:cNvSpPr/>
            <p:nvPr/>
          </p:nvSpPr>
          <p:spPr>
            <a:xfrm rot="5400000">
              <a:off x="7235620" y="2997589"/>
              <a:ext cx="1009463" cy="861470"/>
            </a:xfrm>
            <a:prstGeom prst="stripedRightArrow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spc="-150" dirty="0"/>
            </a:p>
          </p:txBody>
        </p:sp>
        <p:sp>
          <p:nvSpPr>
            <p:cNvPr id="19" name="직각 삼각형 18"/>
            <p:cNvSpPr/>
            <p:nvPr/>
          </p:nvSpPr>
          <p:spPr>
            <a:xfrm rot="18923633" flipH="1">
              <a:off x="3268038" y="1576703"/>
              <a:ext cx="671196" cy="653597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spc="-150" dirty="0"/>
            </a:p>
          </p:txBody>
        </p:sp>
        <p:sp>
          <p:nvSpPr>
            <p:cNvPr id="25" name="오른쪽 화살표 24"/>
            <p:cNvSpPr/>
            <p:nvPr/>
          </p:nvSpPr>
          <p:spPr>
            <a:xfrm>
              <a:off x="5516026" y="1906504"/>
              <a:ext cx="1324461" cy="568048"/>
            </a:xfrm>
            <a:prstGeom prst="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b="1" dirty="0">
                  <a:solidFill>
                    <a:srgbClr val="020406"/>
                  </a:solidFill>
                </a:rPr>
                <a:t>학생자료입력</a:t>
              </a:r>
            </a:p>
          </p:txBody>
        </p:sp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52727" y="3637843"/>
              <a:ext cx="1149871" cy="822542"/>
            </a:xfrm>
            <a:prstGeom prst="rect">
              <a:avLst/>
            </a:prstGeom>
          </p:spPr>
        </p:pic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52728" y="4510015"/>
              <a:ext cx="1124660" cy="716580"/>
            </a:xfrm>
            <a:prstGeom prst="rect">
              <a:avLst/>
            </a:prstGeom>
          </p:spPr>
        </p:pic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57049" y="5272241"/>
              <a:ext cx="1168192" cy="629728"/>
            </a:xfrm>
            <a:prstGeom prst="rect">
              <a:avLst/>
            </a:prstGeom>
          </p:spPr>
        </p:pic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33056" y="1303313"/>
              <a:ext cx="1382970" cy="1196379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4262749" y="1171781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b="1" dirty="0"/>
                <a:t>관리자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86054" y="4511837"/>
              <a:ext cx="3715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/>
                <a:t>교</a:t>
              </a:r>
              <a:endParaRPr lang="en-US" altLang="ko-KR" sz="1200" dirty="0"/>
            </a:p>
            <a:p>
              <a:r>
                <a:rPr lang="ko-KR" altLang="en-US" sz="1200" dirty="0"/>
                <a:t>수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86053" y="3624780"/>
              <a:ext cx="3715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/>
                <a:t>학</a:t>
              </a:r>
              <a:endParaRPr lang="en-US" altLang="ko-KR" sz="1200" dirty="0"/>
            </a:p>
            <a:p>
              <a:r>
                <a:rPr lang="ko-KR" altLang="en-US" sz="1200" dirty="0"/>
                <a:t>생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86053" y="5287311"/>
              <a:ext cx="3715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>
                  <a:solidFill>
                    <a:srgbClr val="FFFFFF"/>
                  </a:solidFill>
                </a:rPr>
                <a:t>대</a:t>
              </a:r>
              <a:endParaRPr lang="en-US" altLang="ko-KR" sz="1200" b="1" dirty="0">
                <a:solidFill>
                  <a:srgbClr val="FFFFFF"/>
                </a:solidFill>
              </a:endParaRPr>
            </a:p>
            <a:p>
              <a:r>
                <a:rPr lang="ko-KR" altLang="en-US" sz="1200" b="1" dirty="0">
                  <a:solidFill>
                    <a:srgbClr val="FFFFFF"/>
                  </a:solidFill>
                </a:rPr>
                <a:t>학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007228" y="3384750"/>
              <a:ext cx="60785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100" b="1" dirty="0"/>
                <a:t>사용자</a:t>
              </a:r>
            </a:p>
          </p:txBody>
        </p:sp>
        <p:cxnSp>
          <p:nvCxnSpPr>
            <p:cNvPr id="27" name="직선 화살표 연결선 26"/>
            <p:cNvCxnSpPr>
              <a:stCxn id="12" idx="1"/>
              <a:endCxn id="24" idx="3"/>
            </p:cNvCxnSpPr>
            <p:nvPr/>
          </p:nvCxnSpPr>
          <p:spPr>
            <a:xfrm flipH="1" flipV="1">
              <a:off x="6307904" y="4113075"/>
              <a:ext cx="699287" cy="664090"/>
            </a:xfrm>
            <a:prstGeom prst="straightConnector1">
              <a:avLst/>
            </a:prstGeom>
            <a:ln w="38100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화살표 연결선 31"/>
            <p:cNvCxnSpPr>
              <a:stCxn id="12" idx="1"/>
              <a:endCxn id="39" idx="3"/>
            </p:cNvCxnSpPr>
            <p:nvPr/>
          </p:nvCxnSpPr>
          <p:spPr>
            <a:xfrm flipH="1">
              <a:off x="6307905" y="4777165"/>
              <a:ext cx="699286" cy="809940"/>
            </a:xfrm>
            <a:prstGeom prst="straightConnector1">
              <a:avLst/>
            </a:prstGeom>
            <a:ln w="38100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그림 2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641" y="3501007"/>
              <a:ext cx="1669263" cy="1224136"/>
            </a:xfrm>
            <a:prstGeom prst="rect">
              <a:avLst/>
            </a:prstGeom>
          </p:spPr>
        </p:pic>
        <p:pic>
          <p:nvPicPr>
            <p:cNvPr id="39" name="그림 3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40096" y="4941167"/>
              <a:ext cx="1667809" cy="1291875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625994" y="3456271"/>
              <a:ext cx="3385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dirty="0"/>
                <a:t>환</a:t>
              </a:r>
              <a:endParaRPr lang="en-US" altLang="ko-KR" sz="1200" dirty="0"/>
            </a:p>
            <a:p>
              <a:endParaRPr lang="en-US" altLang="ko-KR" sz="1200" dirty="0"/>
            </a:p>
            <a:p>
              <a:r>
                <a:rPr lang="ko-KR" altLang="en-US" sz="1200" dirty="0"/>
                <a:t>류</a:t>
              </a:r>
            </a:p>
          </p:txBody>
        </p:sp>
        <p:sp>
          <p:nvSpPr>
            <p:cNvPr id="38" name="순서도: 다중 문서 37"/>
            <p:cNvSpPr/>
            <p:nvPr/>
          </p:nvSpPr>
          <p:spPr>
            <a:xfrm>
              <a:off x="1310458" y="3646360"/>
              <a:ext cx="1375594" cy="2255609"/>
            </a:xfrm>
            <a:prstGeom prst="flowChartMultidocument">
              <a:avLst/>
            </a:prstGeom>
            <a:solidFill>
              <a:schemeClr val="bg1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spc="-150" dirty="0">
                  <a:solidFill>
                    <a:srgbClr val="020406"/>
                  </a:solidFill>
                </a:rPr>
                <a:t>  20    </a:t>
              </a:r>
              <a:r>
                <a:rPr lang="ko-KR" altLang="en-US" sz="1200" spc="-150" dirty="0">
                  <a:solidFill>
                    <a:srgbClr val="020406"/>
                  </a:solidFill>
                </a:rPr>
                <a:t>학년도</a:t>
              </a:r>
              <a:endParaRPr lang="en-US" altLang="ko-KR" sz="1200" spc="-150" dirty="0">
                <a:solidFill>
                  <a:srgbClr val="020406"/>
                </a:solidFill>
              </a:endParaRPr>
            </a:p>
            <a:p>
              <a:pPr algn="ctr"/>
              <a:r>
                <a:rPr lang="ko-KR" altLang="en-US" sz="1200" spc="-150" dirty="0">
                  <a:solidFill>
                    <a:srgbClr val="020406"/>
                  </a:solidFill>
                </a:rPr>
                <a:t>프로그램</a:t>
              </a:r>
              <a:endParaRPr lang="en-US" altLang="ko-KR" sz="1200" spc="-150" dirty="0">
                <a:solidFill>
                  <a:srgbClr val="020406"/>
                </a:solidFill>
              </a:endParaRPr>
            </a:p>
            <a:p>
              <a:pPr algn="ctr"/>
              <a:r>
                <a:rPr lang="ko-KR" altLang="en-US" sz="1200" spc="-150" dirty="0">
                  <a:solidFill>
                    <a:srgbClr val="020406"/>
                  </a:solidFill>
                </a:rPr>
                <a:t>학습성과</a:t>
              </a:r>
              <a:endParaRPr lang="en-US" altLang="ko-KR" sz="1200" spc="-150" dirty="0">
                <a:solidFill>
                  <a:srgbClr val="020406"/>
                </a:solidFill>
              </a:endParaRPr>
            </a:p>
            <a:p>
              <a:pPr algn="ctr"/>
              <a:r>
                <a:rPr lang="ko-KR" altLang="en-US" sz="1200" spc="-150" dirty="0">
                  <a:solidFill>
                    <a:srgbClr val="020406"/>
                  </a:solidFill>
                </a:rPr>
                <a:t>평가보고서</a:t>
              </a:r>
            </a:p>
          </p:txBody>
        </p:sp>
        <p:sp>
          <p:nvSpPr>
            <p:cNvPr id="12" name="순서도: 천공 테이프 11"/>
            <p:cNvSpPr/>
            <p:nvPr/>
          </p:nvSpPr>
          <p:spPr>
            <a:xfrm>
              <a:off x="7007191" y="4056253"/>
              <a:ext cx="1525249" cy="1441824"/>
            </a:xfrm>
            <a:prstGeom prst="flowChartPunchedTap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spc="-150" dirty="0"/>
                <a:t>프로그램 학습성과</a:t>
              </a:r>
              <a:endParaRPr lang="en-US" altLang="ko-KR" sz="1200" b="1" spc="-150" dirty="0"/>
            </a:p>
            <a:p>
              <a:pPr algn="ctr"/>
              <a:r>
                <a:rPr lang="ko-KR" altLang="en-US" sz="1200" b="1" spc="-150" dirty="0"/>
                <a:t>데이터 생성</a:t>
              </a:r>
              <a:endParaRPr lang="en-US" altLang="ko-KR" sz="1200" b="1" spc="-150" dirty="0"/>
            </a:p>
          </p:txBody>
        </p:sp>
        <p:sp>
          <p:nvSpPr>
            <p:cNvPr id="31" name="Freeform 5"/>
            <p:cNvSpPr>
              <a:spLocks/>
            </p:cNvSpPr>
            <p:nvPr/>
          </p:nvSpPr>
          <p:spPr bwMode="blackWhite">
            <a:xfrm>
              <a:off x="272412" y="1237746"/>
              <a:ext cx="1324995" cy="1447722"/>
            </a:xfrm>
            <a:custGeom>
              <a:avLst/>
              <a:gdLst/>
              <a:ahLst/>
              <a:cxnLst>
                <a:cxn ang="0">
                  <a:pos x="0" y="864"/>
                </a:cxn>
                <a:cxn ang="0">
                  <a:pos x="1339" y="864"/>
                </a:cxn>
                <a:cxn ang="0">
                  <a:pos x="1552" y="1098"/>
                </a:cxn>
                <a:cxn ang="0">
                  <a:pos x="1587" y="1045"/>
                </a:cxn>
                <a:cxn ang="0">
                  <a:pos x="1625" y="996"/>
                </a:cxn>
                <a:cxn ang="0">
                  <a:pos x="1666" y="948"/>
                </a:cxn>
                <a:cxn ang="0">
                  <a:pos x="1711" y="906"/>
                </a:cxn>
                <a:cxn ang="0">
                  <a:pos x="1754" y="872"/>
                </a:cxn>
                <a:cxn ang="0">
                  <a:pos x="1800" y="845"/>
                </a:cxn>
                <a:cxn ang="0">
                  <a:pos x="1850" y="822"/>
                </a:cxn>
                <a:cxn ang="0">
                  <a:pos x="1900" y="803"/>
                </a:cxn>
                <a:cxn ang="0">
                  <a:pos x="1953" y="790"/>
                </a:cxn>
                <a:cxn ang="0">
                  <a:pos x="1983" y="1013"/>
                </a:cxn>
                <a:cxn ang="0">
                  <a:pos x="2205" y="471"/>
                </a:cxn>
                <a:cxn ang="0">
                  <a:pos x="1872" y="0"/>
                </a:cxn>
                <a:cxn ang="0">
                  <a:pos x="1873" y="196"/>
                </a:cxn>
                <a:cxn ang="0">
                  <a:pos x="0" y="196"/>
                </a:cxn>
                <a:cxn ang="0">
                  <a:pos x="0" y="864"/>
                </a:cxn>
              </a:cxnLst>
              <a:rect l="0" t="0" r="r" b="b"/>
              <a:pathLst>
                <a:path w="2206" h="1099">
                  <a:moveTo>
                    <a:pt x="0" y="864"/>
                  </a:moveTo>
                  <a:lnTo>
                    <a:pt x="1339" y="864"/>
                  </a:lnTo>
                  <a:lnTo>
                    <a:pt x="1552" y="1098"/>
                  </a:lnTo>
                  <a:lnTo>
                    <a:pt x="1587" y="1045"/>
                  </a:lnTo>
                  <a:lnTo>
                    <a:pt x="1625" y="996"/>
                  </a:lnTo>
                  <a:lnTo>
                    <a:pt x="1666" y="948"/>
                  </a:lnTo>
                  <a:lnTo>
                    <a:pt x="1711" y="906"/>
                  </a:lnTo>
                  <a:lnTo>
                    <a:pt x="1754" y="872"/>
                  </a:lnTo>
                  <a:lnTo>
                    <a:pt x="1800" y="845"/>
                  </a:lnTo>
                  <a:lnTo>
                    <a:pt x="1850" y="822"/>
                  </a:lnTo>
                  <a:lnTo>
                    <a:pt x="1900" y="803"/>
                  </a:lnTo>
                  <a:lnTo>
                    <a:pt x="1953" y="790"/>
                  </a:lnTo>
                  <a:lnTo>
                    <a:pt x="1983" y="1013"/>
                  </a:lnTo>
                  <a:lnTo>
                    <a:pt x="2205" y="471"/>
                  </a:lnTo>
                  <a:lnTo>
                    <a:pt x="1872" y="0"/>
                  </a:lnTo>
                  <a:lnTo>
                    <a:pt x="1873" y="196"/>
                  </a:lnTo>
                  <a:lnTo>
                    <a:pt x="0" y="196"/>
                  </a:lnTo>
                  <a:lnTo>
                    <a:pt x="0" y="864"/>
                  </a:ln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3" name="Rectangle 12"/>
            <p:cNvSpPr>
              <a:spLocks noChangeArrowheads="1"/>
            </p:cNvSpPr>
            <p:nvPr/>
          </p:nvSpPr>
          <p:spPr bwMode="blackWhite">
            <a:xfrm>
              <a:off x="335437" y="1593725"/>
              <a:ext cx="1184671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1">
              <a:spAutoFit/>
            </a:bodyPr>
            <a:lstStyle/>
            <a:p>
              <a:pPr algn="ctr" defTabSz="787400">
                <a:buSzPct val="120000"/>
              </a:pPr>
              <a:r>
                <a:rPr lang="ko-KR" altLang="en-US" sz="1000" b="1" spc="-150" dirty="0">
                  <a:solidFill>
                    <a:schemeClr val="tx2">
                      <a:lumMod val="50000"/>
                    </a:schemeClr>
                  </a:solidFill>
                </a:rPr>
                <a:t>교육목표 개편</a:t>
              </a:r>
              <a:endParaRPr lang="en-US" altLang="ko-KR" sz="1000" b="1" spc="-150" dirty="0"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 defTabSz="787400">
                <a:buSzPct val="120000"/>
              </a:pPr>
              <a:r>
                <a:rPr lang="ko-KR" altLang="en-US" sz="1000" b="1" spc="-150" dirty="0">
                  <a:solidFill>
                    <a:schemeClr val="tx2">
                      <a:lumMod val="50000"/>
                    </a:schemeClr>
                  </a:solidFill>
                </a:rPr>
                <a:t>교과목이수체계 개편</a:t>
              </a:r>
              <a:endParaRPr lang="en-US" altLang="ko-KR" sz="1000" b="1" spc="-150" dirty="0"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 defTabSz="787400">
                <a:buSzPct val="120000"/>
              </a:pPr>
              <a:r>
                <a:rPr lang="ko-KR" altLang="en-US" sz="1000" b="1" spc="-150" dirty="0">
                  <a:solidFill>
                    <a:schemeClr val="tx2">
                      <a:lumMod val="50000"/>
                    </a:schemeClr>
                  </a:solidFill>
                </a:rPr>
                <a:t>평가도구 및 기준 보완</a:t>
              </a:r>
              <a:endParaRPr lang="en-US" altLang="ko-KR" sz="1000" b="1" spc="-150" dirty="0"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 defTabSz="787400">
                <a:buSzPct val="120000"/>
              </a:pPr>
              <a:r>
                <a:rPr lang="ko-KR" altLang="en-US" sz="1000" b="1" spc="-150" dirty="0">
                  <a:solidFill>
                    <a:schemeClr val="tx2">
                      <a:lumMod val="50000"/>
                    </a:schemeClr>
                  </a:solidFill>
                </a:rPr>
                <a:t>교수학습방법 개선</a:t>
              </a:r>
              <a:endParaRPr lang="en-US" altLang="zh-CN" sz="1000" b="1" spc="-15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41" name="직각 삼각형 40"/>
            <p:cNvSpPr/>
            <p:nvPr/>
          </p:nvSpPr>
          <p:spPr>
            <a:xfrm rot="2676367">
              <a:off x="4128294" y="4449259"/>
              <a:ext cx="671196" cy="653597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spc="-1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3388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차트 1">
            <a:extLst>
              <a:ext uri="{FF2B5EF4-FFF2-40B4-BE49-F238E27FC236}">
                <a16:creationId xmlns:a16="http://schemas.microsoft.com/office/drawing/2014/main" id="{00000000-0008-0000-0500-00001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165654"/>
              </p:ext>
            </p:extLst>
          </p:nvPr>
        </p:nvGraphicFramePr>
        <p:xfrm>
          <a:off x="846327" y="1401387"/>
          <a:ext cx="4558812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차트 2">
            <a:extLst>
              <a:ext uri="{FF2B5EF4-FFF2-40B4-BE49-F238E27FC236}">
                <a16:creationId xmlns:a16="http://schemas.microsoft.com/office/drawing/2014/main" id="{00000000-0008-0000-0500-00001E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581679"/>
              </p:ext>
            </p:extLst>
          </p:nvPr>
        </p:nvGraphicFramePr>
        <p:xfrm>
          <a:off x="6289563" y="1471187"/>
          <a:ext cx="4557346" cy="2759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직사각형 3"/>
          <p:cNvSpPr/>
          <p:nvPr/>
        </p:nvSpPr>
        <p:spPr>
          <a:xfrm>
            <a:off x="1742902" y="839277"/>
            <a:ext cx="818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프로그램 학습성과 </a:t>
            </a:r>
            <a:r>
              <a:rPr lang="ko-KR" altLang="en-US" dirty="0" err="1" smtClean="0"/>
              <a:t>평가요소별</a:t>
            </a:r>
            <a:r>
              <a:rPr lang="ko-KR" altLang="en-US" dirty="0" smtClean="0"/>
              <a:t> 학년별 구성(2019학년도 졸업생)</a:t>
            </a:r>
          </a:p>
          <a:p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310639" y="4668597"/>
            <a:ext cx="89140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 smtClean="0"/>
              <a:t>-</a:t>
            </a:r>
            <a:r>
              <a:rPr lang="ko-KR" altLang="en-US" sz="1400" dirty="0" smtClean="0"/>
              <a:t>프로그램 </a:t>
            </a:r>
            <a:r>
              <a:rPr lang="ko-KR" altLang="en-US" sz="1400" dirty="0" err="1" smtClean="0"/>
              <a:t>학습성과는</a:t>
            </a:r>
            <a:r>
              <a:rPr lang="ko-KR" altLang="en-US" sz="1400" dirty="0" smtClean="0"/>
              <a:t> 전 학년을 통해 100% 달성할 수 있게 1학년에서는 전체의 6%, 2학년 은 15%, 3학년은 33%, 4학년은 46%를 성취하도록 교과목과 교과 외 활동을 </a:t>
            </a:r>
            <a:r>
              <a:rPr lang="ko-KR" altLang="en-US" sz="1400" dirty="0" err="1" smtClean="0"/>
              <a:t>구성ㆍ배치함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-</a:t>
            </a:r>
            <a:r>
              <a:rPr lang="ko-KR" altLang="en-US" sz="1400" dirty="0" smtClean="0"/>
              <a:t>학과는 2019학년도 </a:t>
            </a:r>
            <a:r>
              <a:rPr lang="ko-KR" altLang="en-US" sz="1400" dirty="0" err="1" smtClean="0"/>
              <a:t>졸업학년의</a:t>
            </a:r>
            <a:r>
              <a:rPr lang="ko-KR" altLang="en-US" sz="1400" dirty="0" smtClean="0"/>
              <a:t> 프로그램 학습성과 평가 결과 </a:t>
            </a:r>
            <a:r>
              <a:rPr lang="ko-KR" altLang="en-US" sz="1400" dirty="0" err="1" smtClean="0"/>
              <a:t>평가요소을</a:t>
            </a:r>
            <a:r>
              <a:rPr lang="ko-KR" altLang="en-US" sz="1400" dirty="0" smtClean="0"/>
              <a:t> 성취하는데 필요한 </a:t>
            </a:r>
            <a:r>
              <a:rPr lang="ko-KR" altLang="en-US" sz="1400" dirty="0" err="1" smtClean="0"/>
              <a:t>최대시간</a:t>
            </a:r>
            <a:r>
              <a:rPr lang="ko-KR" altLang="en-US" sz="1400" dirty="0" smtClean="0"/>
              <a:t> 6,722시간 대비 실제 학생이 성취한 시간은 6,608시간으로 98.3%를 달성함.    </a:t>
            </a:r>
            <a:endParaRPr lang="en-US" altLang="ko-KR" sz="1400" dirty="0" smtClean="0"/>
          </a:p>
          <a:p>
            <a:r>
              <a:rPr lang="en-US" altLang="ko-KR" sz="1400" dirty="0"/>
              <a:t>-</a:t>
            </a:r>
            <a:r>
              <a:rPr lang="ko-KR" altLang="en-US" sz="1400" dirty="0" smtClean="0"/>
              <a:t>2018학년도 </a:t>
            </a:r>
            <a:r>
              <a:rPr lang="ko-KR" altLang="en-US" sz="1400" dirty="0" err="1" smtClean="0"/>
              <a:t>졸업학년</a:t>
            </a:r>
            <a:r>
              <a:rPr lang="ko-KR" altLang="en-US" sz="1400" dirty="0" smtClean="0"/>
              <a:t> 학생의 경우 필요한 </a:t>
            </a:r>
            <a:r>
              <a:rPr lang="ko-KR" altLang="en-US" sz="1400" dirty="0" err="1" smtClean="0"/>
              <a:t>최대시간</a:t>
            </a:r>
            <a:r>
              <a:rPr lang="ko-KR" altLang="en-US" sz="1400" dirty="0" smtClean="0"/>
              <a:t> 6,461시간 대비 실제 학생이 성취한 시간은 6,218시간으로 96.2%를 달성함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617825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160</Words>
  <Application>Microsoft Office PowerPoint</Application>
  <PresentationFormat>와이드스크린</PresentationFormat>
  <Paragraphs>37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等线</vt:lpstr>
      <vt:lpstr>맑은 고딕</vt:lpstr>
      <vt:lpstr>Arial</vt:lpstr>
      <vt:lpstr>Office 테마</vt:lpstr>
      <vt:lpstr>프로그램 학습성과 평가 결과 (2018, 2019) 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Windows User</cp:lastModifiedBy>
  <cp:revision>2</cp:revision>
  <dcterms:created xsi:type="dcterms:W3CDTF">2020-05-04T06:54:58Z</dcterms:created>
  <dcterms:modified xsi:type="dcterms:W3CDTF">2020-05-04T06:58:17Z</dcterms:modified>
</cp:coreProperties>
</file>